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9"/>
  </p:notesMasterIdLst>
  <p:handoutMasterIdLst>
    <p:handoutMasterId r:id="rId30"/>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7" r:id="rId27"/>
    <p:sldId id="415" r:id="rId28"/>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7" autoAdjust="0"/>
    <p:restoredTop sz="87792" autoAdjust="0"/>
  </p:normalViewPr>
  <p:slideViewPr>
    <p:cSldViewPr>
      <p:cViewPr varScale="1">
        <p:scale>
          <a:sx n="86" d="100"/>
          <a:sy n="86" d="100"/>
        </p:scale>
        <p:origin x="40" y="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10/13/2016 09:52</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10/13/2016 09:52</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attendees to install bits ahead of time – Install Update 3 (or VS Code) and the ASP.NET Core</a:t>
            </a:r>
            <a:r>
              <a:rPr lang="en-US" baseline="0" dirty="0"/>
              <a:t> bits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10:17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498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1715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10/13/2016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737250204"/>
              </p:ext>
            </p:extLst>
          </p:nvPr>
        </p:nvGraphicFramePr>
        <p:xfrm>
          <a:off x="183263" y="114019"/>
          <a:ext cx="12069948" cy="3952203"/>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dirty="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sz="1800" dirty="0"/>
                        <a:t>9:00 AM - 9:05 AM</a:t>
                      </a:r>
                    </a:p>
                  </a:txBody>
                  <a:tcPr marL="24050" marR="24050" marT="12025" marB="12025" anchor="ctr"/>
                </a:tc>
                <a:tc>
                  <a:txBody>
                    <a:bodyPr/>
                    <a:lstStyle/>
                    <a:p>
                      <a:r>
                        <a:rPr lang="en-US" sz="1800" dirty="0"/>
                        <a:t>Introduction &amp; Day Overview</a:t>
                      </a:r>
                    </a:p>
                  </a:txBody>
                  <a:tcPr marL="24050" marR="24050" marT="12025" marB="12025" anchor="ctr"/>
                </a:tc>
                <a:tc>
                  <a:txBody>
                    <a:bodyPr/>
                    <a:lstStyle/>
                    <a:p>
                      <a:r>
                        <a:rPr lang="en-US" sz="1800" dirty="0"/>
                        <a:t>Jeff + Maria</a:t>
                      </a:r>
                    </a:p>
                  </a:txBody>
                  <a:tcPr marL="24050" marR="24050" marT="12025" marB="12025" anchor="ctr"/>
                </a:tc>
                <a:extLst>
                  <a:ext uri="{0D108BD9-81ED-4DB2-BD59-A6C34878D82A}">
                    <a16:rowId xmlns:a16="http://schemas.microsoft.com/office/drawing/2014/main" val="3609171151"/>
                  </a:ext>
                </a:extLst>
              </a:tr>
              <a:tr h="475371">
                <a:tc>
                  <a:txBody>
                    <a:bodyPr/>
                    <a:lstStyle/>
                    <a:p>
                      <a:r>
                        <a:rPr lang="en-US" sz="1800" dirty="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778024722"/>
                  </a:ext>
                </a:extLst>
              </a:tr>
              <a:tr h="319345">
                <a:tc>
                  <a:txBody>
                    <a:bodyPr/>
                    <a:lstStyle/>
                    <a:p>
                      <a:r>
                        <a:rPr lang="en-US" sz="1800" dirty="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319345">
                <a:tc>
                  <a:txBody>
                    <a:bodyPr/>
                    <a:lstStyle/>
                    <a:p>
                      <a:r>
                        <a:rPr lang="en-US" sz="1800" dirty="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475371">
                <a:tc>
                  <a:txBody>
                    <a:bodyPr/>
                    <a:lstStyle/>
                    <a:p>
                      <a:r>
                        <a:rPr lang="en-US" sz="1800" dirty="0"/>
                        <a:t>10:45 AM - 11:30 AM</a:t>
                      </a:r>
                    </a:p>
                  </a:txBody>
                  <a:tcPr marL="24050" marR="24050" marT="12025" marB="12025" anchor="ctr"/>
                </a:tc>
                <a:tc>
                  <a:txBody>
                    <a:bodyPr/>
                    <a:lstStyle/>
                    <a:p>
                      <a:r>
                        <a:rPr lang="en-US" sz="1800" dirty="0"/>
                        <a:t>Session #2: Introduction to ASP.NET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571918720"/>
                  </a:ext>
                </a:extLst>
              </a:tr>
              <a:tr h="610020">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319345">
                <a:tc>
                  <a:txBody>
                    <a:bodyPr/>
                    <a:lstStyle/>
                    <a:p>
                      <a:r>
                        <a:rPr lang="en-US" sz="1800" dirty="0"/>
                        <a:t>12:00 PM - 12:30 PM</a:t>
                      </a:r>
                    </a:p>
                  </a:txBody>
                  <a:tcPr marL="24050" marR="24050" marT="12025" marB="12025" anchor="ctr"/>
                </a:tc>
                <a:tc>
                  <a:txBody>
                    <a:bodyPr/>
                    <a:lstStyle/>
                    <a:p>
                      <a:r>
                        <a:rPr lang="en-US" sz="1800" dirty="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475371">
                <a:tc>
                  <a:txBody>
                    <a:bodyPr/>
                    <a:lstStyle/>
                    <a:p>
                      <a:r>
                        <a:rPr lang="en-US" sz="1800" dirty="0"/>
                        <a:t>12:30 PM - 1:00 PM</a:t>
                      </a:r>
                    </a:p>
                  </a:txBody>
                  <a:tcPr marL="24050" marR="24050" marT="12025" marB="12025" anchor="ctr"/>
                </a:tc>
                <a:tc>
                  <a:txBody>
                    <a:bodyPr/>
                    <a:lstStyle/>
                    <a:p>
                      <a:r>
                        <a:rPr lang="en-US" sz="1800" dirty="0"/>
                        <a:t>Session #3: Introduction to Routing &amp; MVC</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1862114265"/>
                  </a:ext>
                </a:extLst>
              </a:tr>
              <a:tr h="319345">
                <a:tc>
                  <a:txBody>
                    <a:bodyPr/>
                    <a:lstStyle/>
                    <a:p>
                      <a:r>
                        <a:rPr lang="en-US" sz="1800" dirty="0"/>
                        <a:t>1:00 PM – 1:30 PM</a:t>
                      </a:r>
                    </a:p>
                  </a:txBody>
                  <a:tcPr marL="24050" marR="24050" marT="12025" marB="12025" anchor="ctr"/>
                </a:tc>
                <a:tc>
                  <a:txBody>
                    <a:bodyPr/>
                    <a:lstStyle/>
                    <a:p>
                      <a:r>
                        <a:rPr lang="en-US" sz="1800" dirty="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pic>
        <p:nvPicPr>
          <p:cNvPr id="3" name="Picture 2"/>
          <p:cNvPicPr>
            <a:picLocks noChangeAspect="1"/>
          </p:cNvPicPr>
          <p:nvPr/>
        </p:nvPicPr>
        <p:blipFill>
          <a:blip r:embed="rId3"/>
          <a:stretch>
            <a:fillRect/>
          </a:stretch>
        </p:blipFill>
        <p:spPr>
          <a:xfrm>
            <a:off x="2077914" y="1546543"/>
            <a:ext cx="8280646" cy="5299613"/>
          </a:xfrm>
          <a:prstGeom prst="rect">
            <a:avLst/>
          </a:prstGeom>
        </p:spPr>
      </p:pic>
    </p:spTree>
    <p:extLst>
      <p:ext uri="{BB962C8B-B14F-4D97-AF65-F5344CB8AC3E}">
        <p14:creationId xmlns:p14="http://schemas.microsoft.com/office/powerpoint/2010/main" val="789625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01822586"/>
              </p:ext>
            </p:extLst>
          </p:nvPr>
        </p:nvGraphicFramePr>
        <p:xfrm>
          <a:off x="183263" y="571214"/>
          <a:ext cx="12069948" cy="3944551"/>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31934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319345">
                <a:tc>
                  <a:txBody>
                    <a:bodyPr/>
                    <a:lstStyle/>
                    <a:p>
                      <a:r>
                        <a:rPr lang="en-US" sz="1800" dirty="0"/>
                        <a:t>1:30 PM - 2:00 PM</a:t>
                      </a:r>
                    </a:p>
                  </a:txBody>
                  <a:tcPr marL="24050" marR="24050" marT="12025" marB="12025" anchor="ctr"/>
                </a:tc>
                <a:tc>
                  <a:txBody>
                    <a:bodyPr/>
                    <a:lstStyle/>
                    <a:p>
                      <a:r>
                        <a:rPr lang="en-US" sz="1800" dirty="0"/>
                        <a:t>Session #4: Logging &amp; Error handling</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626609548"/>
                  </a:ext>
                </a:extLst>
              </a:tr>
              <a:tr h="319345">
                <a:tc>
                  <a:txBody>
                    <a:bodyPr/>
                    <a:lstStyle/>
                    <a:p>
                      <a:r>
                        <a:rPr lang="en-US" sz="1800" dirty="0"/>
                        <a:t>2:00 PM - 2:15 PM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585589204"/>
                  </a:ext>
                </a:extLst>
              </a:tr>
              <a:tr h="319345">
                <a:tc>
                  <a:txBody>
                    <a:bodyPr/>
                    <a:lstStyle/>
                    <a:p>
                      <a:r>
                        <a:rPr lang="en-US" sz="1800" dirty="0"/>
                        <a:t>2:15 PM - 2:30 PM</a:t>
                      </a:r>
                    </a:p>
                  </a:txBody>
                  <a:tcPr marL="24050" marR="24050" marT="12025" marB="12025" anchor="ctr"/>
                </a:tc>
                <a:tc>
                  <a:txBody>
                    <a:bodyPr/>
                    <a:lstStyle/>
                    <a:p>
                      <a:r>
                        <a:rPr lang="en-US" sz="1800" dirty="0"/>
                        <a:t>Lab #4</a:t>
                      </a:r>
                    </a:p>
                  </a:txBody>
                  <a:tcPr marL="24050" marR="24050" marT="12025" marB="12025" anchor="ctr"/>
                </a:tc>
                <a:tc>
                  <a:txBody>
                    <a:bodyPr/>
                    <a:lstStyle/>
                    <a:p>
                      <a:r>
                        <a:rPr lang="en-US" sz="1800" dirty="0"/>
                        <a:t>Using logging abstractions &amp; providers, diagnostics pages/middleware</a:t>
                      </a:r>
                    </a:p>
                  </a:txBody>
                  <a:tcPr marL="24050" marR="24050" marT="12025" marB="12025" anchor="ctr"/>
                </a:tc>
                <a:extLst>
                  <a:ext uri="{0D108BD9-81ED-4DB2-BD59-A6C34878D82A}">
                    <a16:rowId xmlns:a16="http://schemas.microsoft.com/office/drawing/2014/main" val="2621910499"/>
                  </a:ext>
                </a:extLst>
              </a:tr>
              <a:tr h="319345">
                <a:tc>
                  <a:txBody>
                    <a:bodyPr/>
                    <a:lstStyle/>
                    <a:p>
                      <a:r>
                        <a:rPr lang="en-US" sz="1800" dirty="0"/>
                        <a:t>2:30 PM – 3:00 PM</a:t>
                      </a:r>
                    </a:p>
                  </a:txBody>
                  <a:tcPr marL="24050" marR="24050" marT="12025" marB="12025" anchor="ctr"/>
                </a:tc>
                <a:tc>
                  <a:txBody>
                    <a:bodyPr/>
                    <a:lstStyle/>
                    <a:p>
                      <a:r>
                        <a:rPr lang="en-US" sz="1800" dirty="0"/>
                        <a:t>Session #5: Dependency Injection</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352580152"/>
                  </a:ext>
                </a:extLst>
              </a:tr>
              <a:tr h="319345">
                <a:tc>
                  <a:txBody>
                    <a:bodyPr/>
                    <a:lstStyle/>
                    <a:p>
                      <a:r>
                        <a:rPr lang="en-US" sz="1800" dirty="0"/>
                        <a:t>3:00 PM – 3:15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3187155607"/>
                  </a:ext>
                </a:extLst>
              </a:tr>
              <a:tr h="475371">
                <a:tc>
                  <a:txBody>
                    <a:bodyPr/>
                    <a:lstStyle/>
                    <a:p>
                      <a:r>
                        <a:rPr lang="en-US" dirty="0"/>
                        <a:t>3:15 PM – 3:30 PM</a:t>
                      </a:r>
                    </a:p>
                  </a:txBody>
                  <a:tcPr anchor="ctr"/>
                </a:tc>
                <a:tc>
                  <a:txBody>
                    <a:bodyPr/>
                    <a:lstStyle/>
                    <a:p>
                      <a:r>
                        <a:rPr lang="sv-SE"/>
                        <a:t>Session #6: Razor &amp; Tag Helpers</a:t>
                      </a:r>
                    </a:p>
                  </a:txBody>
                  <a:tcPr anchor="ctr"/>
                </a:tc>
                <a:tc>
                  <a:txBody>
                    <a:bodyPr/>
                    <a:lstStyle/>
                    <a:p>
                      <a:r>
                        <a:rPr lang="en-US" dirty="0"/>
                        <a:t>Jeff</a:t>
                      </a:r>
                    </a:p>
                  </a:txBody>
                  <a:tcPr anchor="ctr"/>
                </a:tc>
                <a:extLst>
                  <a:ext uri="{0D108BD9-81ED-4DB2-BD59-A6C34878D82A}">
                    <a16:rowId xmlns:a16="http://schemas.microsoft.com/office/drawing/2014/main" val="2778024722"/>
                  </a:ext>
                </a:extLst>
              </a:tr>
              <a:tr h="319345">
                <a:tc>
                  <a:txBody>
                    <a:bodyPr/>
                    <a:lstStyle/>
                    <a:p>
                      <a:r>
                        <a:rPr lang="en-US" dirty="0"/>
                        <a:t>3:30 PM - 3:50 PM</a:t>
                      </a:r>
                    </a:p>
                  </a:txBody>
                  <a:tcPr anchor="ctr"/>
                </a:tc>
                <a:tc>
                  <a:txBody>
                    <a:bodyPr/>
                    <a:lstStyle/>
                    <a:p>
                      <a:r>
                        <a:rPr lang="en-US" dirty="0"/>
                        <a:t>Lab #6</a:t>
                      </a:r>
                    </a:p>
                  </a:txBody>
                  <a:tcPr anchor="ctr"/>
                </a:tc>
                <a:tc>
                  <a:txBody>
                    <a:bodyPr/>
                    <a:lstStyle/>
                    <a:p>
                      <a:r>
                        <a:rPr lang="en-US" dirty="0"/>
                        <a:t>Working</a:t>
                      </a:r>
                      <a:r>
                        <a:rPr lang="en-US" baseline="0" dirty="0"/>
                        <a:t> with Razor Tag Helpers</a:t>
                      </a:r>
                      <a:endParaRPr lang="en-US" dirty="0"/>
                    </a:p>
                  </a:txBody>
                  <a:tcPr anchor="ctr"/>
                </a:tc>
                <a:extLst>
                  <a:ext uri="{0D108BD9-81ED-4DB2-BD59-A6C34878D82A}">
                    <a16:rowId xmlns:a16="http://schemas.microsoft.com/office/drawing/2014/main" val="1375552914"/>
                  </a:ext>
                </a:extLst>
              </a:tr>
              <a:tr h="680660">
                <a:tc>
                  <a:txBody>
                    <a:bodyPr/>
                    <a:lstStyle/>
                    <a:p>
                      <a:r>
                        <a:rPr lang="en-US" dirty="0"/>
                        <a:t>3:50 PM - 4:00 PM</a:t>
                      </a:r>
                    </a:p>
                  </a:txBody>
                  <a:tcPr anchor="ctr"/>
                </a:tc>
                <a:tc>
                  <a:txBody>
                    <a:bodyPr/>
                    <a:lstStyle/>
                    <a:p>
                      <a:r>
                        <a:rPr lang="en-US"/>
                        <a:t>Summary &amp; Conclusion</a:t>
                      </a:r>
                    </a:p>
                  </a:txBody>
                  <a:tcPr anchor="ctr"/>
                </a:tc>
                <a:tc>
                  <a:txBody>
                    <a:bodyPr/>
                    <a:lstStyle/>
                    <a:p>
                      <a:r>
                        <a:rPr lang="en-US" dirty="0"/>
                        <a:t>Maria + Jeff</a:t>
                      </a:r>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Jon Galloway</a:t>
            </a:r>
          </a:p>
          <a:p>
            <a:r>
              <a:rPr lang="en-US" sz="2400" dirty="0"/>
              <a:t>Technical Evangelist </a:t>
            </a:r>
          </a:p>
          <a:p>
            <a:r>
              <a:rPr lang="en-US" sz="2400" dirty="0"/>
              <a:t>@</a:t>
            </a:r>
            <a:r>
              <a:rPr lang="en-US" sz="2400" dirty="0" err="1"/>
              <a:t>jongalloway</a:t>
            </a:r>
            <a:endParaRPr lang="en-US" sz="2400" dirty="0"/>
          </a:p>
          <a:p>
            <a:r>
              <a:rPr lang="en-US" sz="2400" dirty="0"/>
              <a:t>jon.galloway@microsoft.com</a:t>
            </a:r>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5 and the Modern Web</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30653</TotalTime>
  <Words>750</Words>
  <Application>Microsoft Office PowerPoint</Application>
  <PresentationFormat>Custom</PresentationFormat>
  <Paragraphs>139</Paragraphs>
  <Slides>13</Slides>
  <Notes>11</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13</vt:i4>
      </vt:variant>
    </vt:vector>
  </HeadingPairs>
  <TitlesOfParts>
    <vt:vector size="36"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ASP.NET 5 and the Modern Web</vt:lpstr>
      <vt:lpstr>Hosting</vt:lpstr>
      <vt:lpstr>Middleware</vt:lpstr>
      <vt:lpstr>ASP.NET Core 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574</cp:revision>
  <cp:lastPrinted>2015-11-03T20:58:11Z</cp:lastPrinted>
  <dcterms:created xsi:type="dcterms:W3CDTF">2014-06-10T19:28:25Z</dcterms:created>
  <dcterms:modified xsi:type="dcterms:W3CDTF">2016-10-13T14:22:59Z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